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verOverla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6" name="TextBox 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  <a:cs typeface="+mn-cs"/>
                </a:rPr>
                <a:t></a:t>
              </a:r>
            </a:p>
          </p:txBody>
        </p:sp>
        <p:cxnSp>
          <p:nvCxnSpPr>
            <p:cNvPr id="7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33B30BF-8505-4B20-8414-8BB328B11F5C}" type="datetimeFigureOut">
              <a:rPr lang="ru-RU"/>
              <a:pPr>
                <a:defRPr/>
              </a:pPr>
              <a:t>20.06.2022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7D3E831-8DE5-4777-8507-8EAD0A0270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56851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r>
                <a:rPr 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15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6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AB8B5-8B24-43F6-B529-7AF855761D62}" type="datetimeFigureOut">
              <a:rPr lang="ru-RU"/>
              <a:pPr>
                <a:defRPr/>
              </a:pPr>
              <a:t>20.06.2022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82BFD-4683-4BE8-9906-BC7F9A5B95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2194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 rot="5400000">
            <a:off x="3908425" y="2881313"/>
            <a:ext cx="5481637" cy="922338"/>
            <a:chOff x="1815339" y="1381459"/>
            <a:chExt cx="5480154" cy="923330"/>
          </a:xfrm>
        </p:grpSpPr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4146745" y="1381458"/>
              <a:ext cx="877650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r>
                <a:rPr 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12"/>
            <p:cNvCxnSpPr/>
            <p:nvPr/>
          </p:nvCxnSpPr>
          <p:spPr>
            <a:xfrm flipH="1" flipV="1">
              <a:off x="1815339" y="1924967"/>
              <a:ext cx="2469482" cy="159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3"/>
            <p:cNvCxnSpPr/>
            <p:nvPr/>
          </p:nvCxnSpPr>
          <p:spPr>
            <a:xfrm rot="10800000">
              <a:off x="4826011" y="1928146"/>
              <a:ext cx="2469482" cy="159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A53D1-8F33-496C-BA89-0650A32BD137}" type="datetimeFigureOut">
              <a:rPr lang="ru-RU"/>
              <a:pPr>
                <a:defRPr/>
              </a:pPr>
              <a:t>20.06.2022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16899-8368-444E-910D-6B27C39BD7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383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r>
                <a:rPr 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13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4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91E2A-80FE-4BFB-B012-AF7C3E3AB785}" type="datetimeFigureOut">
              <a:rPr lang="ru-RU"/>
              <a:pPr>
                <a:defRPr/>
              </a:pPr>
              <a:t>20.06.2022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38A13-43EE-4996-91FA-27B7AF824D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86856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overOverla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1173163" y="2887663"/>
            <a:ext cx="6778625" cy="923925"/>
            <a:chOff x="1172584" y="1381459"/>
            <a:chExt cx="6779110" cy="923330"/>
          </a:xfrm>
        </p:grpSpPr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r>
                <a:rPr 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7" name="Straight Connector 9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0"/>
            <p:cNvCxnSpPr/>
            <p:nvPr/>
          </p:nvCxnSpPr>
          <p:spPr>
            <a:xfrm rot="10800000">
              <a:off x="4832033" y="1927207"/>
              <a:ext cx="3119661" cy="1586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E8293-3C79-4D75-BC2D-26054C557BDE}" type="datetimeFigureOut">
              <a:rPr lang="ru-RU"/>
              <a:pPr>
                <a:defRPr/>
              </a:pPr>
              <a:t>20.06.2022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C724C-F223-4CCA-9E3F-DD20081F3D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39536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r>
                <a:rPr 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7" name="Straight Connector 14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5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8400D-3782-45B3-BDB5-F23BA0971FF3}" type="datetimeFigureOut">
              <a:rPr lang="ru-RU"/>
              <a:pPr>
                <a:defRPr/>
              </a:pPr>
              <a:t>20.06.2022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708D0-E31A-442D-AEEC-02DAE37D5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9434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3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r>
                <a:rPr 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9" name="Straight Connector 16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7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07672-21BD-4FAC-9D3B-9121FC9CF802}" type="datetimeFigureOut">
              <a:rPr lang="ru-RU"/>
              <a:pPr>
                <a:defRPr/>
              </a:pPr>
              <a:t>20.06.2022</a:t>
            </a:fld>
            <a:endParaRPr lang="ru-RU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6C409-71CE-4150-AA4F-3B729CA44C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2225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4" name="TextBox 3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r>
                <a:rPr lang="en-US" sz="5400" smtClean="0">
                  <a:solidFill>
                    <a:srgbClr val="DBA455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5" name="Straight Connector 14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5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7C03A-ED81-41DC-B3DA-2B166438C3F8}" type="datetimeFigureOut">
              <a:rPr lang="ru-RU"/>
              <a:pPr>
                <a:defRPr/>
              </a:pPr>
              <a:t>20.06.2022</a:t>
            </a:fld>
            <a:endParaRPr lang="ru-RU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5368E-22FD-48AB-A0AF-9DE1D6CE22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5495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30670-7201-45D9-B2B0-5A9B6017B6C3}" type="datetimeFigureOut">
              <a:rPr lang="ru-RU"/>
              <a:pPr>
                <a:defRPr/>
              </a:pPr>
              <a:t>20.06.2022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0F548-9F74-4D84-88B8-361A29A57A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9675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9EDF3-F6BC-4D83-8586-BBA6451F01E1}" type="datetimeFigureOut">
              <a:rPr lang="ru-RU"/>
              <a:pPr>
                <a:defRPr/>
              </a:pPr>
              <a:t>20.06.2022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01B96-2B3C-461B-9D81-7F9745ED39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875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9EDD9-477E-49D0-A963-1BB23A0C6501}" type="datetimeFigureOut">
              <a:rPr lang="ru-RU"/>
              <a:pPr>
                <a:defRPr/>
              </a:pPr>
              <a:t>20.06.2022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C97AD-FE3D-450B-8B5A-B6495D04DC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332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688975" y="569913"/>
            <a:ext cx="775652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98500" y="2247900"/>
            <a:ext cx="7747000" cy="38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63" y="61610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D727EA-C56F-4265-BEF5-0D7BB4F7370A}" type="datetimeFigureOut">
              <a:rPr lang="ru-RU"/>
              <a:pPr>
                <a:defRPr/>
              </a:pPr>
              <a:t>20.06.2022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08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8925" y="61610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E56B445-1653-4BF0-A1DE-30B35336D0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18" r:id="rId7"/>
    <p:sldLayoutId id="2147483719" r:id="rId8"/>
    <p:sldLayoutId id="2147483720" r:id="rId9"/>
    <p:sldLayoutId id="2147483727" r:id="rId10"/>
    <p:sldLayoutId id="214748372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Times New Roman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125" indent="-3651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76288" indent="-3651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"/>
        <a:defRPr sz="2200" kern="1200">
          <a:solidFill>
            <a:srgbClr val="262626"/>
          </a:solidFill>
          <a:latin typeface="+mn-lt"/>
          <a:ea typeface="+mn-ea"/>
          <a:cs typeface="+mn-cs"/>
        </a:defRPr>
      </a:lvl2pPr>
      <a:lvl3pPr marL="1143000" indent="-3651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sz="2000" kern="1200">
          <a:solidFill>
            <a:srgbClr val="262626"/>
          </a:solidFill>
          <a:latin typeface="+mn-lt"/>
          <a:ea typeface="+mn-ea"/>
          <a:cs typeface="+mn-cs"/>
        </a:defRPr>
      </a:lvl3pPr>
      <a:lvl4pPr marL="1508125" indent="-3190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kern="1200">
          <a:solidFill>
            <a:srgbClr val="262626"/>
          </a:solidFill>
          <a:latin typeface="+mn-lt"/>
          <a:ea typeface="+mn-ea"/>
          <a:cs typeface="+mn-cs"/>
        </a:defRPr>
      </a:lvl4pPr>
      <a:lvl5pPr marL="1828800" indent="-3190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extLst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Памятка по </a:t>
            </a:r>
            <a:r>
              <a:rPr lang="ru-RU" b="1" smtClean="0"/>
              <a:t>противодействию терроризму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400" b="1" smtClean="0"/>
              <a:t>ЭТО НАДО ЗНАТЬ ДЕТЯМ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3" name="TextBox 2"/>
          <p:cNvSpPr txBox="1"/>
          <p:nvPr/>
        </p:nvSpPr>
        <p:spPr>
          <a:xfrm>
            <a:off x="250825" y="2205038"/>
            <a:ext cx="8569325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dirty="0">
                <a:latin typeface="+mn-lt"/>
              </a:rPr>
              <a:t>	</a:t>
            </a:r>
            <a:r>
              <a:rPr lang="ru-RU" sz="2000" dirty="0">
                <a:latin typeface="+mn-lt"/>
              </a:rPr>
              <a:t>Слово "</a:t>
            </a:r>
            <a:r>
              <a:rPr lang="ru-RU" sz="2000" dirty="0">
                <a:solidFill>
                  <a:srgbClr val="FF0000"/>
                </a:solidFill>
                <a:latin typeface="+mn-lt"/>
              </a:rPr>
              <a:t>террор</a:t>
            </a:r>
            <a:r>
              <a:rPr lang="ru-RU" sz="2000" dirty="0">
                <a:latin typeface="+mn-lt"/>
              </a:rPr>
              <a:t>" в переводе с латыни означает "ужас". </a:t>
            </a:r>
          </a:p>
          <a:p>
            <a:pPr>
              <a:defRPr/>
            </a:pPr>
            <a:r>
              <a:rPr lang="ru-RU" sz="2000" dirty="0">
                <a:solidFill>
                  <a:srgbClr val="FF0000"/>
                </a:solidFill>
                <a:latin typeface="+mn-lt"/>
              </a:rPr>
              <a:t>Террористы</a:t>
            </a:r>
            <a:r>
              <a:rPr lang="ru-RU" sz="2000" dirty="0">
                <a:latin typeface="+mn-lt"/>
              </a:rPr>
              <a:t> - это крайне жестокие люди, которые любыми способами хотят запугать нас. Все они - преступники, хотя очень часто "прячутся" за красивыми словами. Но этим словам нельзя верить.</a:t>
            </a:r>
          </a:p>
          <a:p>
            <a:pPr>
              <a:defRPr/>
            </a:pPr>
            <a:r>
              <a:rPr lang="ru-RU" sz="2000" dirty="0">
                <a:latin typeface="+mn-lt"/>
              </a:rPr>
              <a:t>	Террористов не нужно бояться. С ними борются специальные подразделения, правительства всех государств. Против терроризма сегодня - весь мир, люди всех национальностей, стран и континентов.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 </a:t>
            </a:r>
            <a:r>
              <a:rPr lang="ru-RU" sz="3200" b="1" smtClean="0"/>
              <a:t>ОБЩИЕ РЕКОМЕНДАЦИИ БЕЗОПАСНОСТИ: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3" name="TextBox 2"/>
          <p:cNvSpPr txBox="1"/>
          <p:nvPr/>
        </p:nvSpPr>
        <p:spPr>
          <a:xfrm>
            <a:off x="539750" y="2060575"/>
            <a:ext cx="8424863" cy="4802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обращайте внимание на подозрительных людей, предметы, на любые подозрительные мелочи. Сообщайте обо всем подозрительном сотрудникам правоохранительных органов;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никогда не принимайте от незнакомцев пакеты и сумки, не оставляйте свой багаж без присмотра;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у семьи должен быть план действий в чрезвычайных обстоятельствах, у всех членов семьи должны быть номера телефонов, адреса электронной почты.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необходимо назначить место встречи, где вы сможете встретиться с членами вашей семьи в экстренной ситуации;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 в случае эвакуации, возьмите с собой набор предметов первой необходимости и документы;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всегда узнавайте, где находятся резервные выходы из помещения;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в доме надо укрепить и опечатать входы в подвалы и на чердаки, установить домофон, освободить лестничные клетки и коридоры от загромождающих предметов;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организовать дежурство жильцов вашего дома, которые будут регулярно обходить здание, наблюдая, все ли в порядке, обращая особое внимание на появление незнакомых лиц и автомобилей, разгрузку мешков и ящиков;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если произошел взрыв, пожар, землетрясение, никогда не пользуйтесь лифтом;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старайтесь не поддаваться панике, что бы ни произошло.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/>
              <a:t>ЭТО НАДО ЗНАТЬ ПЕДАГОГАМ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3" name="TextBox 2"/>
          <p:cNvSpPr txBox="1"/>
          <p:nvPr/>
        </p:nvSpPr>
        <p:spPr>
          <a:xfrm>
            <a:off x="900113" y="2276475"/>
            <a:ext cx="7920037" cy="4756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 	</a:t>
            </a:r>
            <a:r>
              <a:rPr lang="ru-RU" sz="1900" dirty="0">
                <a:latin typeface="+mn-lt"/>
                <a:cs typeface="+mn-cs"/>
              </a:rPr>
              <a:t>Обеспечение безопасности детей имеет очень важное значение.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dirty="0">
                <a:latin typeface="+mn-lt"/>
                <a:cs typeface="+mn-cs"/>
              </a:rPr>
              <a:t>	Главное правило: как можно чаще говорите с детьми, помогайте решать их, даже самые маленькие, по вашему мнению, проблемы. Еще одно важнейшее правило: если хотите научить ребенка правилам безопасности, прежде всего, сами выполняйте их.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900" dirty="0">
                <a:latin typeface="+mn-lt"/>
                <a:cs typeface="+mn-cs"/>
              </a:rPr>
              <a:t>самым лучшим способом обучения является собственный пример;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900" dirty="0">
                <a:latin typeface="+mn-lt"/>
                <a:cs typeface="+mn-cs"/>
              </a:rPr>
              <a:t>обучая ребенка правилам безопасного поведения, ни в коем случае не пытайтесь его запугать;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900" dirty="0">
                <a:latin typeface="+mn-lt"/>
                <a:cs typeface="+mn-cs"/>
              </a:rPr>
              <a:t>у каждого образовательного учреждения должен быть собственный паспорт безопасности, согласованный с правоохранительными органами;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900" dirty="0">
                <a:latin typeface="+mn-lt"/>
                <a:cs typeface="+mn-cs"/>
              </a:rPr>
              <a:t>для обеспечения безопасности в образовательном учреждении необходимо постоянно контактировать с ответственным по безопасности.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dirty="0"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975" y="1052513"/>
            <a:ext cx="7756525" cy="54721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ЭКСТРЕМАЛЬНЫХ СИТУАЦИЯХ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 необходимо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b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ужесточить пропускной режим при входе и въезде на территорию;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ежедневно обходить территории;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периодически проводить инспекции складских помещений;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тщательно подбирать и проверять кадры;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организовать и проводить совместно с сотрудниками правоохранительных органов инструктажи и практические занятия по действиям при чрезвычайных происшествиях;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в случае обнаружения подозрительного предмета незамедлительно сообщите о случившемся в правоохранительные органы по телефонам территориальных подразделений ФСБ и МВД России;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не стараться самостоятельно обезвредить взрывное устройство;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в случае необходимости приступить к эвакуации людей согласно имеющемуся плану.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smtClean="0"/>
              <a:t>ПАМЯТКА</a:t>
            </a:r>
            <a:r>
              <a:rPr lang="ru-RU" sz="2800" smtClean="0"/>
              <a:t/>
            </a:r>
            <a:br>
              <a:rPr lang="ru-RU" sz="2800" smtClean="0"/>
            </a:br>
            <a:r>
              <a:rPr lang="ru-RU" sz="2800" b="1" smtClean="0"/>
              <a:t>ПЕРСОНАЛУ ПО ПРЕДОТВРАЩЕНИЮ ТЕРРОРИСТИЧЕСКИХ АКТОВ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3" name="TextBox 2"/>
          <p:cNvSpPr txBox="1"/>
          <p:nvPr/>
        </p:nvSpPr>
        <p:spPr>
          <a:xfrm>
            <a:off x="250825" y="2060575"/>
            <a:ext cx="8208963" cy="5048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600" dirty="0">
                <a:latin typeface="+mn-lt"/>
                <a:cs typeface="+mn-cs"/>
              </a:rPr>
              <a:t>Будьте наблюдательны! Только вы можете своевременно обнаружить предметы и людей, посторонних на вашем рабочем месте.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600" dirty="0">
                <a:latin typeface="+mn-lt"/>
                <a:cs typeface="+mn-cs"/>
              </a:rPr>
              <a:t>Будьте внимательны! Только вы можете распознать неадекватные дей­ствия посетителя в вашем рабочем помещении или вблизи него.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600" dirty="0">
                <a:latin typeface="+mn-lt"/>
                <a:cs typeface="+mn-cs"/>
              </a:rPr>
              <a:t>Будьте бдительны! Каждый раз, придя на своё рабочее место, прове­ряйте отсутствие посторонних предметов.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600" dirty="0">
                <a:latin typeface="+mn-lt"/>
                <a:cs typeface="+mn-cs"/>
              </a:rPr>
              <a:t>Потренируйтесь: кому и как вы можете быстро и незаметно передать тревожную информацию.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600" dirty="0">
                <a:latin typeface="+mn-lt"/>
                <a:cs typeface="+mn-cs"/>
              </a:rPr>
              <a:t>Соблюдайте производственную дисциплину! Обеспечьте надёжные запо­ры постоянно закрытых дверей помещений, шкафов, столов.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600" dirty="0">
                <a:latin typeface="+mn-lt"/>
                <a:cs typeface="+mn-cs"/>
              </a:rPr>
              <a:t>Не будьте равнодушны к поведению посетителей! Среди них может ока­заться злоумышленник.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600" dirty="0">
                <a:latin typeface="+mn-lt"/>
                <a:cs typeface="+mn-cs"/>
              </a:rPr>
              <a:t>Заблаговременно представьте себе возможные действия преступника вблизи вашего рабочего места и свои ответные действия.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600" dirty="0">
                <a:latin typeface="+mn-lt"/>
                <a:cs typeface="+mn-cs"/>
              </a:rPr>
              <a:t>Помните, что злоумышленники могут действовать сообща, а также иметь одну или несколько групп для ведения отвлекающих действий.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600" dirty="0">
                <a:latin typeface="+mn-lt"/>
                <a:cs typeface="+mn-cs"/>
              </a:rPr>
              <a:t>Получив сведения о готовящемся теракте, сообщите об этом только в правоохранительные органы по тел. “02” и руководителю объекта. Оставай­тесь на рабочем месте. Будьте хладнокровны. Действуйте по команде.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smtClean="0"/>
              <a:t>ПАМЯТКА</a:t>
            </a:r>
            <a:r>
              <a:rPr lang="ru-RU" sz="2800" smtClean="0"/>
              <a:t/>
            </a:r>
            <a:br>
              <a:rPr lang="ru-RU" sz="2800" smtClean="0"/>
            </a:br>
            <a:r>
              <a:rPr lang="ru-RU" sz="2800" b="1" smtClean="0"/>
              <a:t> ПЕРСОНАЛУ  ПРИ ОБНАРУЖЕНИИ ПРЕДМЕТА, ПОХОЖЕГО НА ВЗРЫВООПАСНЫЙ</a:t>
            </a:r>
            <a:r>
              <a:rPr lang="ru-RU" sz="2800" smtClean="0"/>
              <a:t/>
            </a:r>
            <a:br>
              <a:rPr lang="ru-RU" sz="2800" smtClean="0"/>
            </a:br>
            <a:endParaRPr lang="ru-RU" sz="2800" smtClean="0"/>
          </a:p>
        </p:txBody>
      </p:sp>
      <p:sp>
        <p:nvSpPr>
          <p:cNvPr id="3" name="TextBox 2"/>
          <p:cNvSpPr txBox="1"/>
          <p:nvPr/>
        </p:nvSpPr>
        <p:spPr>
          <a:xfrm>
            <a:off x="250825" y="2133600"/>
            <a:ext cx="8642350" cy="49704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300" dirty="0">
                <a:latin typeface="+mn-lt"/>
                <a:cs typeface="+mn-cs"/>
              </a:rPr>
              <a:t>Немедленно сообщите в правоохранительные органы, руководителю объекта или сотруднику охраны, оставаясь на рабочем месте. Действуйте только по команде.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300" dirty="0">
                <a:latin typeface="+mn-lt"/>
                <a:cs typeface="+mn-cs"/>
              </a:rPr>
              <a:t>Не приближайтесь и не прикасайтесь к подозрительному предмету.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300" dirty="0">
                <a:latin typeface="+mn-lt"/>
                <a:cs typeface="+mn-cs"/>
              </a:rPr>
              <a:t>Не поднимая паники, удалитесь сами и удалите людей из опасной зоны. Эвакуация должна производиться без прохода людей через зону нахожде­ния подозрительного предмета. Помните, что право на полную эвакуацию принадлежит только руководителю.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300" dirty="0">
                <a:latin typeface="+mn-lt"/>
                <a:cs typeface="+mn-cs"/>
              </a:rPr>
              <a:t>Оградите или другим способом исключите случайный доступ в опасную зону посторонних людей до прибытия спецподразделений.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/>
              <a:t>РЕКОМЕНДАЦИИ</a:t>
            </a:r>
            <a:r>
              <a:rPr lang="ru-RU" sz="3200" smtClean="0"/>
              <a:t/>
            </a:r>
            <a:br>
              <a:rPr lang="ru-RU" sz="3200" smtClean="0"/>
            </a:br>
            <a:r>
              <a:rPr lang="ru-RU" sz="3200" b="1" smtClean="0"/>
              <a:t>РУКОВОДИТЕЛЮ ПРИ ПОЛУЧЕНИИ УГРОЗЫ О ВЗРЫВЕ</a:t>
            </a:r>
            <a:r>
              <a:rPr lang="ru-RU" sz="3200" smtClean="0"/>
              <a:t/>
            </a:r>
            <a:br>
              <a:rPr lang="ru-RU" sz="3200" smtClean="0"/>
            </a:br>
            <a:endParaRPr lang="ru-RU" sz="3200" smtClean="0"/>
          </a:p>
        </p:txBody>
      </p:sp>
      <p:sp>
        <p:nvSpPr>
          <p:cNvPr id="3" name="TextBox 2"/>
          <p:cNvSpPr txBox="1"/>
          <p:nvPr/>
        </p:nvSpPr>
        <p:spPr>
          <a:xfrm>
            <a:off x="539750" y="2133600"/>
            <a:ext cx="8280400" cy="4522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 Не допустить паники.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Не допустить расползания слухов.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Немедленно сообщить об угрозе по телефону “02”.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О полученной информации сообщить только начальнику своей службы безопасности или специально подготовленной группе сотрудников.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Своими силами, не дожидаясь прибытия специалистов, по заранее разработанному плану организовать осмотр всех помещений с обязательным участием и опросом их персонала, ответственных и заведующих.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Не прикасаться к предметам, похожим на взрывоопасные.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Составить схему объекта с указанием предметов, похожих на взрывоо­пасные.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- Прекратить погрузочно-разгрузочные работы, в том числе опорожнение мусорных ящиков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Отвести после досмотра на безопасное расстояние автотранспорт,   припаркованный у здания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Проанализировать обстановку и принять решение на эвакуацию.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 </a:t>
            </a:r>
            <a:br>
              <a:rPr lang="ru-RU" sz="2400" smtClean="0"/>
            </a:br>
            <a:r>
              <a:rPr lang="ru-RU" sz="2400" b="1" smtClean="0"/>
              <a:t>РЕКОМЕНДАЦИИ</a:t>
            </a: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b="1" smtClean="0"/>
              <a:t> РУКОВОДИТЕЛЮ ПРИ ОБНАРУЖЕНИИ ПРЕДМЕТА, ПОХОЖЕГО НА ВЗРЫВООПАСНЫЙ</a:t>
            </a:r>
            <a:r>
              <a:rPr lang="ru-RU" sz="2400" smtClean="0"/>
              <a:t/>
            </a:r>
            <a:br>
              <a:rPr lang="ru-RU" sz="2400" smtClean="0"/>
            </a:br>
            <a:endParaRPr lang="ru-RU" sz="2400" smtClean="0"/>
          </a:p>
        </p:txBody>
      </p:sp>
      <p:sp>
        <p:nvSpPr>
          <p:cNvPr id="3" name="TextBox 2"/>
          <p:cNvSpPr txBox="1"/>
          <p:nvPr/>
        </p:nvSpPr>
        <p:spPr>
          <a:xfrm>
            <a:off x="755650" y="2133600"/>
            <a:ext cx="7920038" cy="48006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Не допустить паники.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Немедленно сообщить по телефону “02”.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Оцепить зону нахождения взрывоопасного предмета.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Оценить обстановку и принять решение на эвакуацию.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 В случае принятия решения на полную или частичную эвакуацию провес­ти ее организованно. Для этого рекомендуется использовать заранее отра­ботанные команды, например, “Учебная пожарная тревога! Всем выйти на улицу!”.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Эвакуация должна проводиться без прохождения людей через зону на­хождения предметов, похожих на взрывоопасные.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688975" y="569913"/>
            <a:ext cx="7756525" cy="1274762"/>
          </a:xfrm>
        </p:spPr>
        <p:txBody>
          <a:bodyPr/>
          <a:lstStyle/>
          <a:p>
            <a:pPr eaLnBrk="1" hangingPunct="1"/>
            <a:r>
              <a:rPr lang="ru-RU" sz="2800" b="1" smtClean="0"/>
              <a:t>ПРАВИЛА БЕЗОПАСНОСТИ,</a:t>
            </a:r>
            <a:r>
              <a:rPr lang="ru-RU" sz="2800" smtClean="0"/>
              <a:t/>
            </a:r>
            <a:br>
              <a:rPr lang="ru-RU" sz="2800" smtClean="0"/>
            </a:br>
            <a:r>
              <a:rPr lang="ru-RU" sz="2800" b="1" smtClean="0"/>
              <a:t> КОТОРЫМ ОБЯЗАТЕЛЬНО СЛЕДУЕТ ОБУЧИТЬ ВАШЕГО РЕБЕНКА</a:t>
            </a:r>
            <a:r>
              <a:rPr lang="ru-RU" sz="1600" smtClean="0"/>
              <a:t/>
            </a:r>
            <a:br>
              <a:rPr lang="ru-RU" sz="1600" smtClean="0"/>
            </a:br>
            <a:endParaRPr lang="ru-RU" sz="1600" smtClean="0"/>
          </a:p>
        </p:txBody>
      </p:sp>
      <p:sp>
        <p:nvSpPr>
          <p:cNvPr id="3" name="TextBox 2"/>
          <p:cNvSpPr txBox="1"/>
          <p:nvPr/>
        </p:nvSpPr>
        <p:spPr>
          <a:xfrm>
            <a:off x="441325" y="2133600"/>
            <a:ext cx="8280400" cy="4522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dirty="0">
                <a:latin typeface="+mn-lt"/>
              </a:rPr>
              <a:t>-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Не уходи далеко от своего дома, двора.</a:t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- Не бери ничего у незнакомых людей на улице. Сразу отходи в сторону.</a:t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- Не гуляй до темноты.</a:t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- Обходи компании незнакомых подростков.</a:t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- Избегай безлюдных мест, оврагов, пустырей, заброшенных домов, сараев, чердаков, подвалов.</a:t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- Не отправляйся один в дальние поездки.</a:t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- Не входи с незнакомым человеком в подъезд, лифт. Здесь стоит отметить, что иногда преступления совершаются знакомыми людьми (например, какой-нибудь сосед, добрый, улыбчивый и тихий дядя Ваня на деле может оказаться маньяком).</a:t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- Не открывай дверь людям, которых не знаешь.</a:t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- Договорись заранее с соседями о сигналах опасности.</a:t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- Не садись в чужую машину.</a:t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- На все предложения незнакомых отвечай: "Нет!" и немедленно уходи от них туда, где есть люди.</a:t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- Не стесняйся звать людей на помощь на улице, в транспорте, в подъезде.</a:t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- В минуту опасности, когда тебя пытаются схватить, применяют силу, кричи, вырывайся, убегай.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вердый переплет">
    <a:dk1>
      <a:sysClr val="windowText" lastClr="000000"/>
    </a:dk1>
    <a:lt1>
      <a:sysClr val="window" lastClr="FFFFFF"/>
    </a:lt1>
    <a:dk2>
      <a:srgbClr val="895D1D"/>
    </a:dk2>
    <a:lt2>
      <a:srgbClr val="ECE9C6"/>
    </a:lt2>
    <a:accent1>
      <a:srgbClr val="873624"/>
    </a:accent1>
    <a:accent2>
      <a:srgbClr val="D6862D"/>
    </a:accent2>
    <a:accent3>
      <a:srgbClr val="D0BE40"/>
    </a:accent3>
    <a:accent4>
      <a:srgbClr val="877F6C"/>
    </a:accent4>
    <a:accent5>
      <a:srgbClr val="972109"/>
    </a:accent5>
    <a:accent6>
      <a:srgbClr val="AEB795"/>
    </a:accent6>
    <a:hlink>
      <a:srgbClr val="CC9900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49</TotalTime>
  <Words>486</Words>
  <Application>Microsoft Office PowerPoint</Application>
  <PresentationFormat>Экран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Твердый переплет</vt:lpstr>
      <vt:lpstr>Памятка по противодействию терроризму</vt:lpstr>
      <vt:lpstr> ОБЩИЕ РЕКОМЕНДАЦИИ БЕЗОПАСНОСТИ: </vt:lpstr>
      <vt:lpstr>ЭТО НАДО ЗНАТЬ ПЕДАГОГАМ </vt:lpstr>
      <vt:lpstr> В ЭКСТРЕМАЛЬНЫХ СИТУАЦИЯХ необходимо:  ужесточить пропускной режим при входе и въезде на территорию; ежедневно обходить территории; периодически проводить инспекции складских помещений; тщательно подбирать и проверять кадры; организовать и проводить совместно с сотрудниками правоохранительных органов инструктажи и практические занятия по действиям при чрезвычайных происшествиях; в случае обнаружения подозрительного предмета незамедлительно сообщите о случившемся в правоохранительные органы по телефонам территориальных подразделений ФСБ и МВД России; не стараться самостоятельно обезвредить взрывное устройство; в случае необходимости приступить к эвакуации людей согласно имеющемуся плану.   </vt:lpstr>
      <vt:lpstr>ПАМЯТКА ПЕРСОНАЛУ ПО ПРЕДОТВРАЩЕНИЮ ТЕРРОРИСТИЧЕСКИХ АКТОВ </vt:lpstr>
      <vt:lpstr>ПАМЯТКА  ПЕРСОНАЛУ  ПРИ ОБНАРУЖЕНИИ ПРЕДМЕТА, ПОХОЖЕГО НА ВЗРЫВООПАСНЫЙ </vt:lpstr>
      <vt:lpstr>РЕКОМЕНДАЦИИ РУКОВОДИТЕЛЮ ПРИ ПОЛУЧЕНИИ УГРОЗЫ О ВЗРЫВЕ </vt:lpstr>
      <vt:lpstr>  РЕКОМЕНДАЦИИ  РУКОВОДИТЕЛЮ ПРИ ОБНАРУЖЕНИИ ПРЕДМЕТА, ПОХОЖЕГО НА ВЗРЫВООПАСНЫЙ </vt:lpstr>
      <vt:lpstr>ПРАВИЛА БЕЗОПАСНОСТИ,  КОТОРЫМ ОБЯЗАТЕЛЬНО СЛЕДУЕТ ОБУЧИТЬ ВАШЕГО РЕБЕНКА </vt:lpstr>
      <vt:lpstr>ЭТО НАДО ЗНАТЬ ДЕТЯМ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по противодействию терроризма</dc:title>
  <dc:creator>user</dc:creator>
  <cp:lastModifiedBy>SAD</cp:lastModifiedBy>
  <cp:revision>7</cp:revision>
  <dcterms:created xsi:type="dcterms:W3CDTF">2016-04-08T10:29:52Z</dcterms:created>
  <dcterms:modified xsi:type="dcterms:W3CDTF">2022-06-20T06:54:52Z</dcterms:modified>
</cp:coreProperties>
</file>